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3"/>
  </p:notesMasterIdLst>
  <p:sldIdLst>
    <p:sldId id="256" r:id="rId2"/>
    <p:sldId id="257" r:id="rId3"/>
    <p:sldId id="305" r:id="rId4"/>
    <p:sldId id="306" r:id="rId5"/>
    <p:sldId id="307" r:id="rId6"/>
    <p:sldId id="308" r:id="rId7"/>
    <p:sldId id="309" r:id="rId8"/>
    <p:sldId id="310" r:id="rId9"/>
    <p:sldId id="311" r:id="rId10"/>
    <p:sldId id="312" r:id="rId11"/>
    <p:sldId id="314" r:id="rId12"/>
    <p:sldId id="315" r:id="rId13"/>
    <p:sldId id="317" r:id="rId14"/>
    <p:sldId id="324" r:id="rId15"/>
    <p:sldId id="316" r:id="rId16"/>
    <p:sldId id="318" r:id="rId17"/>
    <p:sldId id="319" r:id="rId18"/>
    <p:sldId id="320" r:id="rId19"/>
    <p:sldId id="321" r:id="rId20"/>
    <p:sldId id="322" r:id="rId21"/>
    <p:sldId id="323" r:id="rId22"/>
  </p:sldIdLst>
  <p:sldSz cx="9144000" cy="5143500" type="screen16x9"/>
  <p:notesSz cx="6858000" cy="9144000"/>
  <p:embeddedFontLst>
    <p:embeddedFont>
      <p:font typeface="Alegreya Sans SC" pitchFamily="2" charset="0"/>
      <p:regular r:id="rId24"/>
      <p:bold r:id="rId25"/>
      <p:italic r:id="rId26"/>
      <p:boldItalic r:id="rId27"/>
    </p:embeddedFont>
    <p:embeddedFont>
      <p:font typeface="Arial Nova Light" panose="020F0302020204030204" pitchFamily="34" charset="0"/>
      <p:regular r:id="rId28"/>
      <p:italic r:id="rId29"/>
    </p:embeddedFont>
    <p:embeddedFont>
      <p:font typeface="Roboto Condensed"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DBD47-0E9B-438C-848D-0483A12279DF}" v="8" dt="2021-04-23T23:47:06.815"/>
    <p1510:client id="{2E9F8A70-3EF5-4219-B461-670D33A87358}" v="145" dt="2021-04-24T01:36:59.521"/>
    <p1510:client id="{33DE2903-DD68-41F8-A76A-7B3C09230FA2}" v="18" dt="2021-04-24T01:40:08.020"/>
    <p1510:client id="{35D37FEA-599E-4398-A8D2-8C735A941C53}" v="11" dt="2021-04-24T03:24:13.998"/>
    <p1510:client id="{4E99A205-08E2-4EA9-A28A-CEAD16E6B4E7}" v="1039" dt="2021-04-24T02:58:32.358"/>
    <p1510:client id="{8EA0690A-4FB7-9B49-AF9B-D58260226D76}" v="87" dt="2021-04-24T03:35:56.882"/>
    <p1510:client id="{A048A80A-C6BC-4756-98E5-A550E4EBDB4C}" v="698" dt="2021-04-24T02:14:57.311"/>
  </p1510:revLst>
</p1510:revInfo>
</file>

<file path=ppt/tableStyles.xml><?xml version="1.0" encoding="utf-8"?>
<a:tblStyleLst xmlns:a="http://schemas.openxmlformats.org/drawingml/2006/main" def="{A5D837F3-C180-4629-B2FA-748D5321425A}">
  <a:tblStyle styleId="{A5D837F3-C180-4629-B2FA-748D53214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40" d="100"/>
          <a:sy n="140"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753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327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709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8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211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805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282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615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008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893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758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245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439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199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299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1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14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31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28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725" y="1532350"/>
            <a:ext cx="4982100" cy="16065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52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725" y="3099650"/>
            <a:ext cx="5166000" cy="511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660626"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381250"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7" name="Google Shape;37;p4"/>
          <p:cNvSpPr/>
          <p:nvPr/>
        </p:nvSpPr>
        <p:spPr>
          <a:xfrm rot="-5400000" flipH="1">
            <a:off x="71392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5400000" flipH="1">
            <a:off x="84938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flipH="1">
            <a:off x="101503" y="1354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flipH="1">
            <a:off x="80186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517719" y="67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8337744"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71294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291"/>
        <p:cNvGrpSpPr/>
        <p:nvPr/>
      </p:nvGrpSpPr>
      <p:grpSpPr>
        <a:xfrm>
          <a:off x="0" y="0"/>
          <a:ext cx="0" cy="0"/>
          <a:chOff x="0" y="0"/>
          <a:chExt cx="0" cy="0"/>
        </a:xfrm>
      </p:grpSpPr>
      <p:sp>
        <p:nvSpPr>
          <p:cNvPr id="292" name="Google Shape;292;p26"/>
          <p:cNvSpPr/>
          <p:nvPr/>
        </p:nvSpPr>
        <p:spPr>
          <a:xfrm rot="5400000">
            <a:off x="8078822" y="4234103"/>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10800000" flipH="1">
            <a:off x="6851291" y="4354059"/>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10800000" flipH="1">
            <a:off x="2" y="3811049"/>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10800000" flipH="1">
            <a:off x="610050" y="4751839"/>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10800000" flipH="1">
            <a:off x="8836150" y="4675639"/>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10800000" flipH="1">
            <a:off x="7193525" y="4904289"/>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rot="10800000" flipH="1">
            <a:off x="1097447" y="468683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10800000" flipH="1">
            <a:off x="8622197" y="384548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00"/>
        <p:cNvGrpSpPr/>
        <p:nvPr/>
      </p:nvGrpSpPr>
      <p:grpSpPr>
        <a:xfrm>
          <a:off x="0" y="0"/>
          <a:ext cx="0" cy="0"/>
          <a:chOff x="0" y="0"/>
          <a:chExt cx="0" cy="0"/>
        </a:xfrm>
      </p:grpSpPr>
      <p:sp>
        <p:nvSpPr>
          <p:cNvPr id="301" name="Google Shape;301;p27"/>
          <p:cNvSpPr/>
          <p:nvPr/>
        </p:nvSpPr>
        <p:spPr>
          <a:xfrm flipH="1">
            <a:off x="391596"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flipH="1">
            <a:off x="-12"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rot="10800000" flipH="1">
            <a:off x="8387703"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rot="5400000" flipH="1">
            <a:off x="8829505"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5400000" flipH="1">
            <a:off x="8667580"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flipH="1">
            <a:off x="653218"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5400000" flipH="1">
            <a:off x="275168"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flipH="1">
            <a:off x="82874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flipH="1">
            <a:off x="56994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flipH="1">
            <a:off x="15131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11"/>
        <p:cNvGrpSpPr/>
        <p:nvPr/>
      </p:nvGrpSpPr>
      <p:grpSpPr>
        <a:xfrm>
          <a:off x="0" y="0"/>
          <a:ext cx="0" cy="0"/>
          <a:chOff x="0" y="0"/>
          <a:chExt cx="0" cy="0"/>
        </a:xfrm>
      </p:grpSpPr>
      <p:sp>
        <p:nvSpPr>
          <p:cNvPr id="312" name="Google Shape;312;p28"/>
          <p:cNvSpPr/>
          <p:nvPr/>
        </p:nvSpPr>
        <p:spPr>
          <a:xfrm rot="10800000" flipH="1">
            <a:off x="7675883" y="4014875"/>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10800000" flipH="1">
            <a:off x="8354351" y="18218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flipH="1">
            <a:off x="-12" y="3384775"/>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rot="-5400000" flipH="1">
            <a:off x="210513" y="467392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rot="-5400000" flipH="1">
            <a:off x="372438" y="345472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10800000" flipH="1">
            <a:off x="8386800" y="403571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flipH="1">
            <a:off x="8790050" y="107168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10800000" flipH="1">
            <a:off x="713222" y="45666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0800000" flipH="1">
            <a:off x="8430722" y="12737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10800000" flipH="1">
            <a:off x="7487522" y="45666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322"/>
        <p:cNvGrpSpPr/>
        <p:nvPr/>
      </p:nvGrpSpPr>
      <p:grpSpPr>
        <a:xfrm>
          <a:off x="0" y="0"/>
          <a:ext cx="0" cy="0"/>
          <a:chOff x="0" y="0"/>
          <a:chExt cx="0" cy="0"/>
        </a:xfrm>
      </p:grpSpPr>
      <p:sp>
        <p:nvSpPr>
          <p:cNvPr id="323" name="Google Shape;323;p29"/>
          <p:cNvSpPr/>
          <p:nvPr/>
        </p:nvSpPr>
        <p:spPr>
          <a:xfrm flipH="1">
            <a:off x="552562" y="4426015"/>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flipH="1">
            <a:off x="4899392" y="419113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rot="5400000" flipH="1">
            <a:off x="8149483"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8100000" flipH="1">
            <a:off x="190315" y="229910"/>
            <a:ext cx="1068008" cy="909109"/>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flipH="1">
            <a:off x="7674323"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flipH="1">
            <a:off x="8893523"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8100000" flipH="1">
            <a:off x="1061760" y="922842"/>
            <a:ext cx="95459" cy="95459"/>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1352207" flipH="1">
            <a:off x="4734301" y="46472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1352207" flipH="1">
            <a:off x="5889893" y="4251154"/>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1352207" flipH="1">
            <a:off x="771901" y="43424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484622" y="11975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7363922" y="306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334872" y="4045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2" r:id="rId4"/>
    <p:sldLayoutId id="2147483673" r:id="rId5"/>
    <p:sldLayoutId id="2147483674" r:id="rId6"/>
    <p:sldLayoutId id="214748367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5C9D1"/>
        </a:solidFill>
        <a:effectLst/>
      </p:bgPr>
    </p:bg>
    <p:spTree>
      <p:nvGrpSpPr>
        <p:cNvPr id="1" name="Shape 343"/>
        <p:cNvGrpSpPr/>
        <p:nvPr/>
      </p:nvGrpSpPr>
      <p:grpSpPr>
        <a:xfrm>
          <a:off x="0" y="0"/>
          <a:ext cx="0" cy="0"/>
          <a:chOff x="0" y="0"/>
          <a:chExt cx="0" cy="0"/>
        </a:xfrm>
      </p:grpSpPr>
      <p:sp>
        <p:nvSpPr>
          <p:cNvPr id="344" name="Google Shape;344;p32"/>
          <p:cNvSpPr/>
          <p:nvPr/>
        </p:nvSpPr>
        <p:spPr>
          <a:xfrm rot="7678746">
            <a:off x="2007060" y="1406913"/>
            <a:ext cx="1552801" cy="1321816"/>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txBox="1">
            <a:spLocks noGrp="1"/>
          </p:cNvSpPr>
          <p:nvPr>
            <p:ph type="ctrTitle"/>
          </p:nvPr>
        </p:nvSpPr>
        <p:spPr>
          <a:xfrm>
            <a:off x="732775" y="2338800"/>
            <a:ext cx="7141100" cy="800050"/>
          </a:xfrm>
          <a:prstGeom prst="rect">
            <a:avLst/>
          </a:prstGeom>
        </p:spPr>
        <p:txBody>
          <a:bodyPr spcFirstLastPara="1" wrap="square" lIns="91425" tIns="91425" rIns="91425" bIns="91425" anchor="b" anchorCtr="0">
            <a:noAutofit/>
          </a:bodyPr>
          <a:lstStyle/>
          <a:p>
            <a:r>
              <a:rPr lang="en" sz="4700" dirty="0">
                <a:solidFill>
                  <a:srgbClr val="342524"/>
                </a:solidFill>
              </a:rPr>
              <a:t>COVID</a:t>
            </a:r>
            <a:r>
              <a:rPr lang="en" sz="4700" dirty="0"/>
              <a:t> </a:t>
            </a:r>
            <a:r>
              <a:rPr lang="en" sz="4700" dirty="0">
                <a:solidFill>
                  <a:schemeClr val="tx1"/>
                </a:solidFill>
              </a:rPr>
              <a:t>19  </a:t>
            </a:r>
            <a:r>
              <a:rPr lang="en" sz="4700" dirty="0">
                <a:solidFill>
                  <a:srgbClr val="342524"/>
                </a:solidFill>
              </a:rPr>
              <a:t>BED DISTRIBUTION SYSTEM</a:t>
            </a:r>
            <a:endParaRPr sz="4900" dirty="0">
              <a:solidFill>
                <a:srgbClr val="342524"/>
              </a:solidFill>
            </a:endParaRPr>
          </a:p>
        </p:txBody>
      </p:sp>
      <p:pic>
        <p:nvPicPr>
          <p:cNvPr id="1026" name="Picture 2">
            <a:extLst>
              <a:ext uri="{FF2B5EF4-FFF2-40B4-BE49-F238E27FC236}">
                <a16:creationId xmlns:a16="http://schemas.microsoft.com/office/drawing/2014/main" id="{6BCE5057-16EC-4501-8334-36F19F1C7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
        <p:nvSpPr>
          <p:cNvPr id="155" name="Google Shape;346;p32">
            <a:extLst>
              <a:ext uri="{FF2B5EF4-FFF2-40B4-BE49-F238E27FC236}">
                <a16:creationId xmlns:a16="http://schemas.microsoft.com/office/drawing/2014/main" id="{852E4D86-B77C-4DFF-BD4A-0523783AA3F8}"/>
              </a:ext>
            </a:extLst>
          </p:cNvPr>
          <p:cNvSpPr txBox="1">
            <a:spLocks/>
          </p:cNvSpPr>
          <p:nvPr/>
        </p:nvSpPr>
        <p:spPr>
          <a:xfrm>
            <a:off x="4219286" y="3584559"/>
            <a:ext cx="4245842" cy="52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32E44"/>
              </a:buClr>
              <a:buSzPts val="2800"/>
              <a:buFont typeface="Roboto Condensed"/>
              <a:buNone/>
              <a:defRPr sz="1800" b="0" i="0" u="none" strike="noStrike" cap="none">
                <a:solidFill>
                  <a:srgbClr val="232E44"/>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9pPr>
          </a:lstStyle>
          <a:p>
            <a:pPr marL="0" indent="0"/>
            <a:r>
              <a:rPr lang="en-US" b="1" dirty="0"/>
              <a:t>Sayali Mahajan - NUID 00176540</a:t>
            </a:r>
          </a:p>
        </p:txBody>
      </p:sp>
      <p:sp>
        <p:nvSpPr>
          <p:cNvPr id="156" name="Google Shape;346;p32">
            <a:extLst>
              <a:ext uri="{FF2B5EF4-FFF2-40B4-BE49-F238E27FC236}">
                <a16:creationId xmlns:a16="http://schemas.microsoft.com/office/drawing/2014/main" id="{95BE3FE2-A3FC-4012-B6B3-94BC34DD81F3}"/>
              </a:ext>
            </a:extLst>
          </p:cNvPr>
          <p:cNvSpPr txBox="1">
            <a:spLocks/>
          </p:cNvSpPr>
          <p:nvPr/>
        </p:nvSpPr>
        <p:spPr>
          <a:xfrm>
            <a:off x="4219286" y="3849796"/>
            <a:ext cx="4245841" cy="517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32E44"/>
              </a:buClr>
              <a:buSzPts val="2800"/>
              <a:buFont typeface="Roboto Condensed"/>
              <a:buNone/>
              <a:defRPr sz="1800" b="0" i="0" u="none" strike="noStrike" cap="none">
                <a:solidFill>
                  <a:srgbClr val="232E44"/>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9pPr>
          </a:lstStyle>
          <a:p>
            <a:pPr marL="0" indent="0"/>
            <a:r>
              <a:rPr lang="en-US" b="1" dirty="0"/>
              <a:t>Gayatri Degaonkar - NUID 001095613</a:t>
            </a:r>
          </a:p>
        </p:txBody>
      </p:sp>
      <p:sp>
        <p:nvSpPr>
          <p:cNvPr id="157" name="Google Shape;346;p32">
            <a:extLst>
              <a:ext uri="{FF2B5EF4-FFF2-40B4-BE49-F238E27FC236}">
                <a16:creationId xmlns:a16="http://schemas.microsoft.com/office/drawing/2014/main" id="{86BC823A-F01A-4C5E-A914-23E1A7299C40}"/>
              </a:ext>
            </a:extLst>
          </p:cNvPr>
          <p:cNvSpPr txBox="1">
            <a:spLocks/>
          </p:cNvSpPr>
          <p:nvPr/>
        </p:nvSpPr>
        <p:spPr>
          <a:xfrm>
            <a:off x="4220441" y="4114263"/>
            <a:ext cx="4696692" cy="822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32E44"/>
              </a:buClr>
              <a:buSzPts val="2800"/>
              <a:buFont typeface="Roboto Condensed"/>
              <a:buNone/>
              <a:defRPr sz="1800" b="0" i="0" u="none" strike="noStrike" cap="none">
                <a:solidFill>
                  <a:srgbClr val="232E44"/>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rgbClr val="232E44"/>
              </a:buClr>
              <a:buSzPts val="2800"/>
              <a:buFont typeface="Roboto Condensed"/>
              <a:buNone/>
              <a:defRPr sz="2800" b="0" i="0" u="none" strike="noStrike" cap="none">
                <a:solidFill>
                  <a:srgbClr val="232E44"/>
                </a:solidFill>
                <a:latin typeface="Roboto Condensed"/>
                <a:ea typeface="Roboto Condensed"/>
                <a:cs typeface="Roboto Condensed"/>
                <a:sym typeface="Roboto Condensed"/>
              </a:defRPr>
            </a:lvl9pPr>
          </a:lstStyle>
          <a:p>
            <a:pPr marL="0" indent="0"/>
            <a:r>
              <a:rPr lang="en-US" b="1" dirty="0"/>
              <a:t>Aishwarya Deshpande - NUID 001003135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Roles and Responsibilities</a:t>
            </a:r>
            <a:endParaRPr dirty="0"/>
          </a:p>
        </p:txBody>
      </p:sp>
      <p:sp>
        <p:nvSpPr>
          <p:cNvPr id="501" name="Google Shape;501;p33"/>
          <p:cNvSpPr txBox="1">
            <a:spLocks noGrp="1"/>
          </p:cNvSpPr>
          <p:nvPr>
            <p:ph type="body" idx="1"/>
          </p:nvPr>
        </p:nvSpPr>
        <p:spPr>
          <a:xfrm>
            <a:off x="1056125" y="1152475"/>
            <a:ext cx="6308100" cy="3416400"/>
          </a:xfrm>
          <a:prstGeom prst="rect">
            <a:avLst/>
          </a:prstGeom>
        </p:spPr>
        <p:txBody>
          <a:bodyPr spcFirstLastPara="1" wrap="square" lIns="91425" tIns="91425" rIns="91425" bIns="91425" anchor="t" anchorCtr="0">
            <a:noAutofit/>
          </a:bodyPr>
          <a:lstStyle/>
          <a:p>
            <a:pPr marL="171450" indent="-171450">
              <a:buClr>
                <a:schemeClr val="dk1"/>
              </a:buClr>
              <a:buSzPts val="1100"/>
              <a:buFont typeface="Arial"/>
              <a:buChar char="•"/>
            </a:pPr>
            <a:r>
              <a:rPr lang="en-US" b="1" u="sng" dirty="0">
                <a:solidFill>
                  <a:schemeClr val="accent4"/>
                </a:solidFill>
                <a:latin typeface="Arial Nova Light"/>
              </a:rPr>
              <a:t>CAMP ADMIN:</a:t>
            </a:r>
            <a:r>
              <a:rPr lang="en-US" b="1" dirty="0">
                <a:solidFill>
                  <a:schemeClr val="accent4"/>
                </a:solidFill>
                <a:latin typeface="Arial Nova Light"/>
              </a:rPr>
              <a:t>  Camp Admin will receive requests from NGOs for new Camp setup. Once they accept the request, new Camp will be created with Beds capacity for Patients to get admitted. This Camp will be operated under particular Hospital that requested for the Camp.</a:t>
            </a:r>
            <a:endParaRPr lang="en-US" b="1" u="sng" dirty="0">
              <a:solidFill>
                <a:schemeClr val="accent4"/>
              </a:solidFill>
              <a:latin typeface="Arial Nova Light"/>
            </a:endParaRPr>
          </a:p>
          <a:p>
            <a:pPr marL="171450" indent="-171450">
              <a:buClr>
                <a:schemeClr val="dk1"/>
              </a:buClr>
              <a:buSzPts val="1100"/>
              <a:buFont typeface="Arial"/>
              <a:buChar char="•"/>
            </a:pPr>
            <a:endParaRPr lang="en-US" b="1" u="sng" dirty="0">
              <a:solidFill>
                <a:schemeClr val="accent4"/>
              </a:solidFill>
              <a:latin typeface="Arial Nova Light"/>
            </a:endParaRPr>
          </a:p>
          <a:p>
            <a:pPr marL="171450" indent="-171450">
              <a:buClr>
                <a:schemeClr val="dk1"/>
              </a:buClr>
              <a:buSzPts val="1100"/>
              <a:buFont typeface="Arial"/>
              <a:buChar char="•"/>
            </a:pPr>
            <a:r>
              <a:rPr lang="en-US" b="1" u="sng" dirty="0">
                <a:solidFill>
                  <a:schemeClr val="accent4"/>
                </a:solidFill>
                <a:latin typeface="Arial Nova Light"/>
              </a:rPr>
              <a:t>PRIVATE DRIVER:</a:t>
            </a:r>
            <a:r>
              <a:rPr lang="en-US" b="1" dirty="0">
                <a:solidFill>
                  <a:schemeClr val="accent4"/>
                </a:solidFill>
                <a:latin typeface="Arial Nova Light"/>
              </a:rPr>
              <a:t>  Private driver will be assigned to particular Patient by Camp admin after they approve Patient. This driver will pick up the Patient along with Patient Care Staff of their original Hospital and bring them to destined Camp.</a:t>
            </a:r>
          </a:p>
          <a:p>
            <a:pPr marL="171450" indent="-171450">
              <a:buClr>
                <a:schemeClr val="dk1"/>
              </a:buClr>
              <a:buSzPts val="1100"/>
              <a:buFont typeface="Arial"/>
              <a:buChar char="•"/>
            </a:pPr>
            <a:endParaRPr lang="en-US" b="1" dirty="0">
              <a:solidFill>
                <a:schemeClr val="accent4"/>
              </a:solidFill>
              <a:latin typeface="Arial Nova Light"/>
            </a:endParaRPr>
          </a:p>
          <a:p>
            <a:pPr marL="171450" indent="-171450">
              <a:buClr>
                <a:schemeClr val="dk1"/>
              </a:buClr>
              <a:buSzPts val="1100"/>
              <a:buFont typeface="Arial"/>
              <a:buChar char="•"/>
            </a:pPr>
            <a:r>
              <a:rPr lang="en-US" b="1" u="sng" dirty="0">
                <a:solidFill>
                  <a:schemeClr val="accent4"/>
                </a:solidFill>
                <a:latin typeface="Arial Nova Light"/>
              </a:rPr>
              <a:t>PRIVATE DRIVER AUTHORIZATION ADMIN:</a:t>
            </a:r>
            <a:r>
              <a:rPr lang="en-US" b="1" dirty="0">
                <a:solidFill>
                  <a:schemeClr val="accent4"/>
                </a:solidFill>
                <a:latin typeface="Arial Nova Light"/>
              </a:rPr>
              <a:t>  This authorization admin will receive requests from Private Drive to get authorized. He can check the driving license of Driver and approve them.</a:t>
            </a: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B3BA76C3-4B5C-4AFC-8CE1-432414594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145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365753" y="3300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Home</a:t>
            </a:r>
            <a:br>
              <a:rPr lang="en" dirty="0"/>
            </a:br>
            <a:r>
              <a:rPr lang="en" dirty="0"/>
              <a:t> Page</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82A00C48-5B0C-4FFD-A9FA-C0A82B28A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10;&#10;Description automatically generated">
            <a:extLst>
              <a:ext uri="{FF2B5EF4-FFF2-40B4-BE49-F238E27FC236}">
                <a16:creationId xmlns:a16="http://schemas.microsoft.com/office/drawing/2014/main" id="{62320FEC-3023-AB4D-AA00-81E7236EF62C}"/>
              </a:ext>
            </a:extLst>
          </p:cNvPr>
          <p:cNvPicPr>
            <a:picLocks noChangeAspect="1"/>
          </p:cNvPicPr>
          <p:nvPr/>
        </p:nvPicPr>
        <p:blipFill>
          <a:blip r:embed="rId4"/>
          <a:stretch>
            <a:fillRect/>
          </a:stretch>
        </p:blipFill>
        <p:spPr>
          <a:xfrm>
            <a:off x="1815576" y="336861"/>
            <a:ext cx="7035815" cy="4335723"/>
          </a:xfrm>
          <a:prstGeom prst="rect">
            <a:avLst/>
          </a:prstGeom>
        </p:spPr>
      </p:pic>
    </p:spTree>
    <p:extLst>
      <p:ext uri="{BB962C8B-B14F-4D97-AF65-F5344CB8AC3E}">
        <p14:creationId xmlns:p14="http://schemas.microsoft.com/office/powerpoint/2010/main" val="373175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246881" y="287788"/>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System </a:t>
            </a:r>
            <a:br>
              <a:rPr lang="en" dirty="0"/>
            </a:br>
            <a:r>
              <a:rPr lang="en" dirty="0"/>
              <a:t>Admin</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4E9130EF-A067-4963-8485-FBE265B61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graphical user interface&#10;&#10;Description automatically generated">
            <a:extLst>
              <a:ext uri="{FF2B5EF4-FFF2-40B4-BE49-F238E27FC236}">
                <a16:creationId xmlns:a16="http://schemas.microsoft.com/office/drawing/2014/main" id="{2E7353DE-0A4C-5647-B511-E19FCB697648}"/>
              </a:ext>
            </a:extLst>
          </p:cNvPr>
          <p:cNvPicPr>
            <a:picLocks noChangeAspect="1"/>
          </p:cNvPicPr>
          <p:nvPr/>
        </p:nvPicPr>
        <p:blipFill>
          <a:blip r:embed="rId4"/>
          <a:stretch>
            <a:fillRect/>
          </a:stretch>
        </p:blipFill>
        <p:spPr>
          <a:xfrm>
            <a:off x="1746296" y="247938"/>
            <a:ext cx="7158120" cy="4406358"/>
          </a:xfrm>
          <a:prstGeom prst="rect">
            <a:avLst/>
          </a:prstGeom>
        </p:spPr>
      </p:pic>
    </p:spTree>
    <p:extLst>
      <p:ext uri="{BB962C8B-B14F-4D97-AF65-F5344CB8AC3E}">
        <p14:creationId xmlns:p14="http://schemas.microsoft.com/office/powerpoint/2010/main" val="3684257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176380" y="306010"/>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User </a:t>
            </a:r>
            <a:br>
              <a:rPr lang="en" dirty="0"/>
            </a:br>
            <a:r>
              <a:rPr lang="en" dirty="0"/>
              <a:t>Registration</a:t>
            </a:r>
            <a:br>
              <a:rPr lang="en" dirty="0"/>
            </a:br>
            <a:r>
              <a:rPr lang="en" dirty="0"/>
              <a:t>Page</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58A4AF29-262C-45AF-8B05-73AB19EB6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10;&#10;Description automatically generated">
            <a:extLst>
              <a:ext uri="{FF2B5EF4-FFF2-40B4-BE49-F238E27FC236}">
                <a16:creationId xmlns:a16="http://schemas.microsoft.com/office/drawing/2014/main" id="{2ACBC69F-CDA9-B948-9577-E3DB5E298A18}"/>
              </a:ext>
            </a:extLst>
          </p:cNvPr>
          <p:cNvPicPr>
            <a:picLocks noChangeAspect="1"/>
          </p:cNvPicPr>
          <p:nvPr/>
        </p:nvPicPr>
        <p:blipFill>
          <a:blip r:embed="rId4"/>
          <a:stretch>
            <a:fillRect/>
          </a:stretch>
        </p:blipFill>
        <p:spPr>
          <a:xfrm>
            <a:off x="2427907" y="424221"/>
            <a:ext cx="6539713" cy="4038051"/>
          </a:xfrm>
          <a:prstGeom prst="rect">
            <a:avLst/>
          </a:prstGeom>
        </p:spPr>
      </p:pic>
    </p:spTree>
    <p:extLst>
      <p:ext uri="{BB962C8B-B14F-4D97-AF65-F5344CB8AC3E}">
        <p14:creationId xmlns:p14="http://schemas.microsoft.com/office/powerpoint/2010/main" val="825834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176380" y="306010"/>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User </a:t>
            </a:r>
            <a:br>
              <a:rPr lang="en" dirty="0"/>
            </a:br>
            <a:r>
              <a:rPr lang="en" dirty="0"/>
              <a:t>Registration</a:t>
            </a:r>
            <a:br>
              <a:rPr lang="en" dirty="0"/>
            </a:br>
            <a:r>
              <a:rPr lang="en" dirty="0"/>
              <a:t>Page</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58A4AF29-262C-45AF-8B05-73AB19EB6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application&#10;&#10;Description automatically generated">
            <a:extLst>
              <a:ext uri="{FF2B5EF4-FFF2-40B4-BE49-F238E27FC236}">
                <a16:creationId xmlns:a16="http://schemas.microsoft.com/office/drawing/2014/main" id="{D4B10CE3-BC3F-1045-95BF-0DE39166CB83}"/>
              </a:ext>
            </a:extLst>
          </p:cNvPr>
          <p:cNvPicPr>
            <a:picLocks noChangeAspect="1"/>
          </p:cNvPicPr>
          <p:nvPr/>
        </p:nvPicPr>
        <p:blipFill>
          <a:blip r:embed="rId4"/>
          <a:stretch>
            <a:fillRect/>
          </a:stretch>
        </p:blipFill>
        <p:spPr>
          <a:xfrm>
            <a:off x="2816352" y="247938"/>
            <a:ext cx="5990934" cy="4614070"/>
          </a:xfrm>
          <a:prstGeom prst="rect">
            <a:avLst/>
          </a:prstGeom>
        </p:spPr>
      </p:pic>
    </p:spTree>
    <p:extLst>
      <p:ext uri="{BB962C8B-B14F-4D97-AF65-F5344CB8AC3E}">
        <p14:creationId xmlns:p14="http://schemas.microsoft.com/office/powerpoint/2010/main" val="202864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lvl="0"/>
            <a:r>
              <a:rPr lang="en" dirty="0"/>
              <a:t>Email </a:t>
            </a:r>
            <a:br>
              <a:rPr lang="en" dirty="0"/>
            </a:br>
            <a:r>
              <a:rPr lang="en" dirty="0"/>
              <a:t>Notification</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97C798B2-63D8-45F3-9D27-E67BEF4DA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text, application&#10;&#10;Description automatically generated">
            <a:extLst>
              <a:ext uri="{FF2B5EF4-FFF2-40B4-BE49-F238E27FC236}">
                <a16:creationId xmlns:a16="http://schemas.microsoft.com/office/drawing/2014/main" id="{E685842D-DC2F-284C-A950-BEAF84D8C067}"/>
              </a:ext>
            </a:extLst>
          </p:cNvPr>
          <p:cNvPicPr>
            <a:picLocks noChangeAspect="1"/>
          </p:cNvPicPr>
          <p:nvPr/>
        </p:nvPicPr>
        <p:blipFill>
          <a:blip r:embed="rId4"/>
          <a:stretch>
            <a:fillRect/>
          </a:stretch>
        </p:blipFill>
        <p:spPr>
          <a:xfrm>
            <a:off x="3647196" y="165362"/>
            <a:ext cx="3655272" cy="4812775"/>
          </a:xfrm>
          <a:prstGeom prst="rect">
            <a:avLst/>
          </a:prstGeom>
        </p:spPr>
      </p:pic>
    </p:spTree>
    <p:extLst>
      <p:ext uri="{BB962C8B-B14F-4D97-AF65-F5344CB8AC3E}">
        <p14:creationId xmlns:p14="http://schemas.microsoft.com/office/powerpoint/2010/main" val="2834324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Email </a:t>
            </a:r>
            <a:br>
              <a:rPr lang="en" dirty="0"/>
            </a:br>
            <a:r>
              <a:rPr lang="en" dirty="0"/>
              <a:t>Notification</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DB01CB60-A736-4AEA-84F1-0298C4D9D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 application, email&#10;&#10;Description automatically generated">
            <a:extLst>
              <a:ext uri="{FF2B5EF4-FFF2-40B4-BE49-F238E27FC236}">
                <a16:creationId xmlns:a16="http://schemas.microsoft.com/office/drawing/2014/main" id="{BCAB8AA0-3088-F24B-A61A-B72BA457DC8C}"/>
              </a:ext>
            </a:extLst>
          </p:cNvPr>
          <p:cNvPicPr>
            <a:picLocks noChangeAspect="1"/>
          </p:cNvPicPr>
          <p:nvPr/>
        </p:nvPicPr>
        <p:blipFill>
          <a:blip r:embed="rId4"/>
          <a:stretch>
            <a:fillRect/>
          </a:stretch>
        </p:blipFill>
        <p:spPr>
          <a:xfrm>
            <a:off x="3531686" y="140705"/>
            <a:ext cx="4377873" cy="4754857"/>
          </a:xfrm>
          <a:prstGeom prst="rect">
            <a:avLst/>
          </a:prstGeom>
        </p:spPr>
      </p:pic>
    </p:spTree>
    <p:extLst>
      <p:ext uri="{BB962C8B-B14F-4D97-AF65-F5344CB8AC3E}">
        <p14:creationId xmlns:p14="http://schemas.microsoft.com/office/powerpoint/2010/main" val="3482243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Call </a:t>
            </a:r>
            <a:br>
              <a:rPr lang="en" dirty="0"/>
            </a:br>
            <a:r>
              <a:rPr lang="en" dirty="0"/>
              <a:t>Notification</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35F1BDFB-2B87-4836-A0C3-8A2625D29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WhatsApp Video 2021-04-23 at 10.47.40 PM.mp4" descr="WhatsApp Video 2021-04-23 at 10.47.40 PM.mp4">
            <a:hlinkClick r:id="" action="ppaction://media"/>
            <a:extLst>
              <a:ext uri="{FF2B5EF4-FFF2-40B4-BE49-F238E27FC236}">
                <a16:creationId xmlns:a16="http://schemas.microsoft.com/office/drawing/2014/main" id="{0EC1D598-05F8-7645-ADAB-18E8B91A33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21024" y="457599"/>
            <a:ext cx="3003979" cy="4240086"/>
          </a:xfrm>
          <a:prstGeom prst="rect">
            <a:avLst/>
          </a:prstGeom>
        </p:spPr>
      </p:pic>
    </p:spTree>
    <p:extLst>
      <p:ext uri="{BB962C8B-B14F-4D97-AF65-F5344CB8AC3E}">
        <p14:creationId xmlns:p14="http://schemas.microsoft.com/office/powerpoint/2010/main" val="44153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Bar </a:t>
            </a:r>
            <a:br>
              <a:rPr lang="en" dirty="0"/>
            </a:br>
            <a:r>
              <a:rPr lang="en" dirty="0"/>
              <a:t>Graph</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DC94E75B-5FA5-40F8-982E-0740462A6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chart&#10;&#10;Description automatically generated">
            <a:extLst>
              <a:ext uri="{FF2B5EF4-FFF2-40B4-BE49-F238E27FC236}">
                <a16:creationId xmlns:a16="http://schemas.microsoft.com/office/drawing/2014/main" id="{49172BA8-B482-C446-985A-8B323F77E826}"/>
              </a:ext>
            </a:extLst>
          </p:cNvPr>
          <p:cNvPicPr>
            <a:picLocks noChangeAspect="1"/>
          </p:cNvPicPr>
          <p:nvPr/>
        </p:nvPicPr>
        <p:blipFill>
          <a:blip r:embed="rId4"/>
          <a:stretch>
            <a:fillRect/>
          </a:stretch>
        </p:blipFill>
        <p:spPr>
          <a:xfrm>
            <a:off x="1895475" y="330725"/>
            <a:ext cx="7017004" cy="4328952"/>
          </a:xfrm>
          <a:prstGeom prst="rect">
            <a:avLst/>
          </a:prstGeom>
        </p:spPr>
      </p:pic>
    </p:spTree>
    <p:extLst>
      <p:ext uri="{BB962C8B-B14F-4D97-AF65-F5344CB8AC3E}">
        <p14:creationId xmlns:p14="http://schemas.microsoft.com/office/powerpoint/2010/main" val="228978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Pie </a:t>
            </a:r>
            <a:br>
              <a:rPr lang="en" dirty="0"/>
            </a:br>
            <a:r>
              <a:rPr lang="en" dirty="0"/>
              <a:t>Chart</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ED95D19B-D394-441B-87F6-96F6DBFB3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chart, application, pie chart&#10;&#10;Description automatically generated">
            <a:extLst>
              <a:ext uri="{FF2B5EF4-FFF2-40B4-BE49-F238E27FC236}">
                <a16:creationId xmlns:a16="http://schemas.microsoft.com/office/drawing/2014/main" id="{EB590C80-2A11-7B4A-B50B-72AFFC1CB828}"/>
              </a:ext>
            </a:extLst>
          </p:cNvPr>
          <p:cNvPicPr>
            <a:picLocks noChangeAspect="1"/>
          </p:cNvPicPr>
          <p:nvPr/>
        </p:nvPicPr>
        <p:blipFill>
          <a:blip r:embed="rId4"/>
          <a:stretch>
            <a:fillRect/>
          </a:stretch>
        </p:blipFill>
        <p:spPr>
          <a:xfrm>
            <a:off x="1895475" y="311375"/>
            <a:ext cx="7069786" cy="4346448"/>
          </a:xfrm>
          <a:prstGeom prst="rect">
            <a:avLst/>
          </a:prstGeom>
        </p:spPr>
      </p:pic>
    </p:spTree>
    <p:extLst>
      <p:ext uri="{BB962C8B-B14F-4D97-AF65-F5344CB8AC3E}">
        <p14:creationId xmlns:p14="http://schemas.microsoft.com/office/powerpoint/2010/main" val="3863529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About Our System</a:t>
            </a:r>
            <a:endParaRPr dirty="0"/>
          </a:p>
        </p:txBody>
      </p:sp>
      <p:sp>
        <p:nvSpPr>
          <p:cNvPr id="501" name="Google Shape;501;p33"/>
          <p:cNvSpPr txBox="1">
            <a:spLocks noGrp="1"/>
          </p:cNvSpPr>
          <p:nvPr>
            <p:ph type="body" idx="1"/>
          </p:nvPr>
        </p:nvSpPr>
        <p:spPr>
          <a:xfrm>
            <a:off x="1087875" y="1152475"/>
            <a:ext cx="6041400" cy="3086200"/>
          </a:xfrm>
          <a:prstGeom prst="rect">
            <a:avLst/>
          </a:prstGeom>
        </p:spPr>
        <p:txBody>
          <a:bodyPr spcFirstLastPara="1" wrap="square" lIns="91425" tIns="91425" rIns="91425" bIns="91425" anchor="t" anchorCtr="0">
            <a:noAutofit/>
          </a:bodyPr>
          <a:lstStyle/>
          <a:p>
            <a:pPr marL="285750" indent="-285750">
              <a:buClr>
                <a:schemeClr val="dk1"/>
              </a:buClr>
              <a:buSzPts val="1100"/>
              <a:buFont typeface="Arial"/>
              <a:buChar char="•"/>
            </a:pPr>
            <a:r>
              <a:rPr lang="en-US" sz="1600" b="1" dirty="0">
                <a:solidFill>
                  <a:schemeClr val="accent4"/>
                </a:solidFill>
                <a:latin typeface="Arial Nova Light"/>
              </a:rPr>
              <a:t>The Covid Bed Distribution System provides a robust multi-party digital platform for the ongoing COVID-19 pandemic. </a:t>
            </a:r>
            <a:endParaRPr lang="en-US" sz="1600">
              <a:solidFill>
                <a:schemeClr val="accent4"/>
              </a:solidFill>
              <a:latin typeface="Arial Nova Light"/>
            </a:endParaRPr>
          </a:p>
          <a:p>
            <a:pPr marL="285750" indent="-285750">
              <a:buClr>
                <a:schemeClr val="dk1"/>
              </a:buClr>
              <a:buSzPts val="1100"/>
              <a:buFont typeface="Arial"/>
              <a:buChar char="•"/>
            </a:pPr>
            <a:r>
              <a:rPr lang="en-US" sz="1600" b="1" dirty="0">
                <a:solidFill>
                  <a:schemeClr val="accent4"/>
                </a:solidFill>
                <a:latin typeface="Arial Nova Light"/>
              </a:rPr>
              <a:t>The application provides patients with facility of introducing all the hospitals having beds available, in their particular network.</a:t>
            </a:r>
            <a:endParaRPr lang="en-US" sz="1600">
              <a:solidFill>
                <a:schemeClr val="accent4"/>
              </a:solidFill>
              <a:latin typeface="Arial Nova Light"/>
            </a:endParaRPr>
          </a:p>
          <a:p>
            <a:pPr marL="285750" indent="-285750">
              <a:buClr>
                <a:schemeClr val="dk1"/>
              </a:buClr>
              <a:buSzPts val="1100"/>
              <a:buFont typeface="Arial"/>
              <a:buChar char="•"/>
            </a:pPr>
            <a:r>
              <a:rPr lang="en-US" sz="1600" b="1" dirty="0">
                <a:solidFill>
                  <a:schemeClr val="accent4"/>
                </a:solidFill>
                <a:latin typeface="Arial Nova Light"/>
              </a:rPr>
              <a:t>The patient can decide one hospital out of all those hospitals they wants to get admitted to, according to the availability.</a:t>
            </a:r>
            <a:endParaRPr lang="en-US" sz="1600">
              <a:solidFill>
                <a:schemeClr val="accent4"/>
              </a:solidFill>
              <a:latin typeface="Arial Nova Light"/>
            </a:endParaRPr>
          </a:p>
          <a:p>
            <a:pPr marL="285750" indent="-285750">
              <a:buClr>
                <a:schemeClr val="dk1"/>
              </a:buClr>
              <a:buSzPts val="1100"/>
              <a:buFont typeface="Arial"/>
              <a:buChar char="•"/>
            </a:pPr>
            <a:r>
              <a:rPr lang="en-US" sz="1600" b="1" dirty="0">
                <a:solidFill>
                  <a:schemeClr val="accent4"/>
                </a:solidFill>
                <a:latin typeface="Arial Nova Light"/>
              </a:rPr>
              <a:t>Hospitals can request new Camp sites to be operated under them, when they run out of available beds to admit patients.</a:t>
            </a:r>
          </a:p>
          <a:p>
            <a:pPr marL="285750" indent="-285750">
              <a:buClr>
                <a:schemeClr val="dk1"/>
              </a:buClr>
              <a:buSzPts val="1100"/>
              <a:buFont typeface="Arial"/>
              <a:buChar char="•"/>
            </a:pPr>
            <a:endParaRPr lang="en-US" sz="1600" b="1" dirty="0">
              <a:solidFill>
                <a:schemeClr val="accent4"/>
              </a:solidFill>
              <a:latin typeface="Arial Nova Light"/>
            </a:endParaRPr>
          </a:p>
          <a:p>
            <a:pPr marL="285750" indent="-285750">
              <a:buClr>
                <a:schemeClr val="dk1"/>
              </a:buClr>
              <a:buSzPts val="1100"/>
              <a:buFont typeface="Arial"/>
              <a:buChar char="•"/>
            </a:pPr>
            <a:endParaRPr lang="en-US" sz="1600" b="1" dirty="0">
              <a:solidFill>
                <a:schemeClr val="accent4"/>
              </a:solidFill>
              <a:latin typeface="Arial Nova Light"/>
            </a:endParaRPr>
          </a:p>
          <a:p>
            <a:pPr marL="285750" indent="-285750">
              <a:buClr>
                <a:schemeClr val="dk1"/>
              </a:buClr>
              <a:buSzPts val="1100"/>
              <a:buFont typeface="Arial"/>
              <a:buChar char="•"/>
            </a:pPr>
            <a:endParaRPr lang="en-US" sz="1600" b="1" dirty="0">
              <a:solidFill>
                <a:schemeClr val="accent4"/>
              </a:solidFill>
              <a:latin typeface="Arial Nova Light"/>
            </a:endParaRPr>
          </a:p>
          <a:p>
            <a:pPr marL="285750" indent="-285750">
              <a:buClr>
                <a:schemeClr val="dk1"/>
              </a:buClr>
              <a:buSzPts val="1100"/>
              <a:buFont typeface="Arial"/>
              <a:buChar char="•"/>
            </a:pPr>
            <a:endParaRPr lang="en-US" sz="1600" b="1" dirty="0">
              <a:solidFill>
                <a:schemeClr val="accent4"/>
              </a:solidFill>
              <a:latin typeface="Arial Nova Light"/>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5281E44B-0C89-4C89-8716-22BDD06B6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en-US" sz="6600" b="1" i="0" u="none" strike="noStrike" kern="0" cap="none" spc="0" normalizeH="0" baseline="0" noProof="0" dirty="0">
                <a:ln>
                  <a:noFill/>
                </a:ln>
                <a:solidFill>
                  <a:srgbClr val="342524"/>
                </a:solidFill>
                <a:effectLst/>
                <a:uLnTx/>
                <a:uFillTx/>
                <a:latin typeface="Alegreya Sans SC"/>
                <a:sym typeface="Alegreya Sans SC"/>
              </a:rPr>
              <a:t>DEMO</a:t>
            </a:r>
            <a:endParaRPr sz="6600" dirty="0">
              <a:solidFill>
                <a:schemeClr val="accent4"/>
              </a:solidFill>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6F52EA01-71AA-433C-86FA-CDC5C905E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34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kumimoji="0" lang="en-US" sz="6600" b="1" i="0" u="none" strike="noStrike" kern="0" cap="none" spc="0" normalizeH="0" baseline="0" noProof="0" dirty="0">
                <a:ln>
                  <a:noFill/>
                </a:ln>
                <a:solidFill>
                  <a:srgbClr val="342524"/>
                </a:solidFill>
                <a:effectLst/>
                <a:uLnTx/>
                <a:uFillTx/>
                <a:latin typeface="Alegreya Sans SC"/>
                <a:sym typeface="Alegreya Sans SC"/>
              </a:rPr>
              <a:t>Thank You!!</a:t>
            </a:r>
            <a:endParaRPr sz="6600" dirty="0">
              <a:solidFill>
                <a:schemeClr val="accent4"/>
              </a:solidFill>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5921A620-EAD7-479D-B45E-3116D871D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028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Problem Statement</a:t>
            </a:r>
            <a:endParaRPr dirty="0"/>
          </a:p>
        </p:txBody>
      </p:sp>
      <p:sp>
        <p:nvSpPr>
          <p:cNvPr id="501" name="Google Shape;501;p33"/>
          <p:cNvSpPr txBox="1">
            <a:spLocks noGrp="1"/>
          </p:cNvSpPr>
          <p:nvPr>
            <p:ph type="body" idx="1"/>
          </p:nvPr>
        </p:nvSpPr>
        <p:spPr>
          <a:xfrm>
            <a:off x="973575" y="1088975"/>
            <a:ext cx="6606550" cy="3549750"/>
          </a:xfrm>
          <a:prstGeom prst="rect">
            <a:avLst/>
          </a:prstGeom>
        </p:spPr>
        <p:txBody>
          <a:bodyPr spcFirstLastPara="1" wrap="square" lIns="91425" tIns="91425" rIns="91425" bIns="91425" anchor="t" anchorCtr="0">
            <a:noAutofit/>
          </a:bodyPr>
          <a:lstStyle/>
          <a:p>
            <a:pPr marL="171450" indent="-171450">
              <a:buClr>
                <a:schemeClr val="dk1"/>
              </a:buClr>
              <a:buSzPts val="1100"/>
              <a:buFont typeface="Arial"/>
              <a:buChar char="•"/>
            </a:pPr>
            <a:r>
              <a:rPr lang="en-US" sz="1600" b="1" dirty="0">
                <a:solidFill>
                  <a:schemeClr val="accent4"/>
                </a:solidFill>
                <a:latin typeface="Arial Nova Light"/>
              </a:rPr>
              <a:t>Our system provides patients with an important facility of getting admitted to hospital they desire to, with safety and assurance.</a:t>
            </a:r>
          </a:p>
          <a:p>
            <a:pPr marL="171450" indent="-171450">
              <a:buClr>
                <a:schemeClr val="dk1"/>
              </a:buClr>
              <a:buSzPts val="1100"/>
              <a:buFont typeface="Arial"/>
              <a:buChar char="•"/>
            </a:pPr>
            <a:r>
              <a:rPr lang="en-US" sz="1600" b="1" dirty="0">
                <a:solidFill>
                  <a:schemeClr val="accent4"/>
                </a:solidFill>
                <a:latin typeface="Arial Nova Light"/>
              </a:rPr>
              <a:t>COVID-19 positive patients can search for beds in their network and can request for a bed to Hospitals.</a:t>
            </a:r>
          </a:p>
          <a:p>
            <a:pPr marL="171450" indent="-171450">
              <a:buClr>
                <a:schemeClr val="dk1"/>
              </a:buClr>
              <a:buSzPts val="1100"/>
              <a:buFont typeface="Arial"/>
              <a:buChar char="•"/>
            </a:pPr>
            <a:r>
              <a:rPr lang="en-US" sz="1600" b="1" dirty="0">
                <a:solidFill>
                  <a:schemeClr val="accent4"/>
                </a:solidFill>
                <a:latin typeface="Arial Nova Light"/>
              </a:rPr>
              <a:t>If hospitals have no available beds left, they can request for New Camp sites to NGOs.</a:t>
            </a:r>
          </a:p>
          <a:p>
            <a:pPr marL="171450" indent="-171450">
              <a:buClr>
                <a:schemeClr val="dk1"/>
              </a:buClr>
              <a:buSzPts val="1100"/>
              <a:buFont typeface="Arial"/>
              <a:buChar char="•"/>
            </a:pPr>
            <a:r>
              <a:rPr lang="en-US" sz="1600" b="1" dirty="0">
                <a:solidFill>
                  <a:schemeClr val="accent4"/>
                </a:solidFill>
                <a:latin typeface="Arial Nova Light"/>
              </a:rPr>
              <a:t>NGOs help hospitals find Camp sites available by requesting Camp Admins for the same. Hospitals can expand their functionality by adding new Camps under their organization.</a:t>
            </a:r>
            <a:endParaRPr lang="en-US" sz="1600">
              <a:solidFill>
                <a:schemeClr val="accent4"/>
              </a:solidFill>
              <a:latin typeface="Arial Nova Light"/>
            </a:endParaRPr>
          </a:p>
          <a:p>
            <a:pPr marL="171450" indent="-171450">
              <a:buClr>
                <a:schemeClr val="dk1"/>
              </a:buClr>
              <a:buSzPts val="1100"/>
              <a:buFont typeface="Arial"/>
              <a:buChar char="•"/>
            </a:pPr>
            <a:r>
              <a:rPr lang="en-US" sz="1600" b="1" dirty="0">
                <a:solidFill>
                  <a:schemeClr val="accent4"/>
                </a:solidFill>
                <a:latin typeface="Arial Nova Light"/>
              </a:rPr>
              <a:t>Once the patient's request to get admitted Hospital/ Camp is accepted, they are picked up from their house and are brough to Hospital/ Camp safely.</a:t>
            </a:r>
            <a:endParaRPr lang="en-US" sz="1600">
              <a:solidFill>
                <a:schemeClr val="accent4"/>
              </a:solidFill>
              <a:latin typeface="Arial Nova Light"/>
            </a:endParaRPr>
          </a:p>
          <a:p>
            <a:pPr marL="171450" indent="-171450">
              <a:buClr>
                <a:schemeClr val="dk1"/>
              </a:buClr>
              <a:buSzPts val="1100"/>
              <a:buFont typeface="Arial"/>
              <a:buChar char="•"/>
            </a:pPr>
            <a:endParaRPr lang="en-US" sz="1600" b="1" dirty="0">
              <a:solidFill>
                <a:schemeClr val="accent4"/>
              </a:solidFill>
              <a:latin typeface="Arial Nova Light"/>
            </a:endParaRPr>
          </a:p>
          <a:p>
            <a:pPr marL="171450" indent="-171450">
              <a:buClr>
                <a:schemeClr val="dk1"/>
              </a:buClr>
              <a:buSzPts val="1100"/>
              <a:buFont typeface="Arial"/>
              <a:buChar char="•"/>
            </a:pPr>
            <a:endParaRPr lang="en-US" sz="1600" b="1" dirty="0">
              <a:solidFill>
                <a:schemeClr val="accent4"/>
              </a:solidFill>
              <a:latin typeface="Arial Nova Light"/>
            </a:endParaRPr>
          </a:p>
          <a:p>
            <a:pPr marL="171450" indent="-171450">
              <a:buClr>
                <a:schemeClr val="dk1"/>
              </a:buClr>
              <a:buSzPts val="1100"/>
              <a:buFont typeface="Arial"/>
              <a:buChar char="•"/>
            </a:pPr>
            <a:endParaRPr lang="en-US" sz="1600" b="1" dirty="0">
              <a:solidFill>
                <a:schemeClr val="accent4"/>
              </a:solidFill>
              <a:latin typeface="Arial Nova Light"/>
            </a:endParaRPr>
          </a:p>
          <a:p>
            <a:pPr marL="171450" indent="-171450">
              <a:buClr>
                <a:schemeClr val="dk1"/>
              </a:buClr>
              <a:buSzPts val="1100"/>
              <a:buFont typeface="Arial"/>
              <a:buChar char="•"/>
            </a:pPr>
            <a:endParaRPr lang="en-US" sz="1600" b="1" dirty="0">
              <a:solidFill>
                <a:schemeClr val="accent4"/>
              </a:solidFill>
              <a:latin typeface="Arial Nova Light"/>
            </a:endParaRPr>
          </a:p>
          <a:p>
            <a:pPr marL="171450" indent="-171450">
              <a:buClr>
                <a:schemeClr val="dk1"/>
              </a:buClr>
              <a:buSzPts val="1100"/>
              <a:buFont typeface="Arial"/>
              <a:buChar char="•"/>
            </a:pPr>
            <a:endParaRPr lang="en-US" sz="1600" b="1" dirty="0">
              <a:solidFill>
                <a:schemeClr val="accent4"/>
              </a:solidFill>
              <a:latin typeface="Arial Nova Light"/>
            </a:endParaRPr>
          </a:p>
          <a:p>
            <a:pPr marL="171450" indent="-171450">
              <a:buClr>
                <a:schemeClr val="dk1"/>
              </a:buClr>
              <a:buSzPts val="1100"/>
              <a:buFont typeface="Arial"/>
              <a:buChar char="•"/>
            </a:pPr>
            <a:endParaRPr lang="en-US" sz="1600" b="1" dirty="0">
              <a:solidFill>
                <a:schemeClr val="accent4"/>
              </a:solidFill>
              <a:latin typeface="Arial Nova Light"/>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6D704F7B-7D3D-497A-91F3-DA4ECDDAE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49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Issues Addressed</a:t>
            </a:r>
            <a:endParaRPr dirty="0"/>
          </a:p>
        </p:txBody>
      </p:sp>
      <p:sp>
        <p:nvSpPr>
          <p:cNvPr id="501" name="Google Shape;501;p33"/>
          <p:cNvSpPr txBox="1">
            <a:spLocks noGrp="1"/>
          </p:cNvSpPr>
          <p:nvPr>
            <p:ph type="body" idx="1"/>
          </p:nvPr>
        </p:nvSpPr>
        <p:spPr>
          <a:xfrm>
            <a:off x="1037075" y="1152475"/>
            <a:ext cx="6555750" cy="3416400"/>
          </a:xfrm>
          <a:prstGeom prst="rect">
            <a:avLst/>
          </a:prstGeom>
        </p:spPr>
        <p:txBody>
          <a:bodyPr spcFirstLastPara="1" wrap="square" lIns="91425" tIns="91425" rIns="91425" bIns="91425" anchor="t" anchorCtr="0">
            <a:noAutofit/>
          </a:bodyPr>
          <a:lstStyle/>
          <a:p>
            <a:pPr marL="0" indent="0">
              <a:buNone/>
            </a:pPr>
            <a:endParaRPr lang="en-US" dirty="0">
              <a:solidFill>
                <a:schemeClr val="accent4"/>
              </a:solidFill>
              <a:latin typeface="Arial Nova Light"/>
            </a:endParaRPr>
          </a:p>
          <a:p>
            <a:pPr marL="285750" indent="-285750">
              <a:buFont typeface="Arial"/>
              <a:buChar char="•"/>
            </a:pPr>
            <a:r>
              <a:rPr lang="en-US" sz="1600" b="1" dirty="0">
                <a:solidFill>
                  <a:schemeClr val="accent4"/>
                </a:solidFill>
                <a:latin typeface="Arial Nova Light"/>
              </a:rPr>
              <a:t>In the pick time of this pandemic, we observed that large number of people were getting affected with Virus and hospitals were getting filled with patients and there were no new beds available for more patients to be admitted. </a:t>
            </a:r>
            <a:endParaRPr lang="en-US">
              <a:solidFill>
                <a:schemeClr val="accent4"/>
              </a:solidFill>
              <a:latin typeface="Arial Nova Light"/>
            </a:endParaRPr>
          </a:p>
          <a:p>
            <a:pPr marL="285750" indent="-285750">
              <a:buFont typeface="Arial"/>
              <a:buChar char="•"/>
            </a:pPr>
            <a:r>
              <a:rPr lang="en-US" sz="1600" b="1" dirty="0">
                <a:solidFill>
                  <a:schemeClr val="accent4"/>
                </a:solidFill>
                <a:latin typeface="Arial Nova Light"/>
              </a:rPr>
              <a:t>The patients were left deprived of proper treatment to overcome the disease and get cured properly.</a:t>
            </a:r>
          </a:p>
          <a:p>
            <a:pPr marL="285750" indent="-285750">
              <a:buFont typeface="Arial"/>
              <a:buChar char="•"/>
            </a:pPr>
            <a:r>
              <a:rPr lang="en-US" sz="1600" b="1" dirty="0">
                <a:solidFill>
                  <a:schemeClr val="accent4"/>
                </a:solidFill>
                <a:latin typeface="Arial Nova Light"/>
              </a:rPr>
              <a:t>Many of the patients suffered long term symptoms, pains, and some death.</a:t>
            </a:r>
          </a:p>
          <a:p>
            <a:pPr marL="285750" indent="-285750">
              <a:buFont typeface="Arial"/>
              <a:buChar char="•"/>
            </a:pPr>
            <a:r>
              <a:rPr lang="en-US" sz="1600" b="1" dirty="0">
                <a:solidFill>
                  <a:schemeClr val="accent4"/>
                </a:solidFill>
                <a:latin typeface="Arial Nova Light"/>
              </a:rPr>
              <a:t>This application provides Patients with list of Hospitals having beds available in their area.</a:t>
            </a:r>
          </a:p>
          <a:p>
            <a:pPr marL="285750" indent="-285750">
              <a:buFont typeface="Arial"/>
              <a:buChar char="•"/>
            </a:pPr>
            <a:r>
              <a:rPr lang="en-US" sz="1600" b="1" dirty="0">
                <a:solidFill>
                  <a:schemeClr val="accent4"/>
                </a:solidFill>
                <a:latin typeface="Arial Nova Light"/>
              </a:rPr>
              <a:t>It helps patients select particular Hospital and arrive at Hospital safely and securely by taking all the care.</a:t>
            </a:r>
          </a:p>
          <a:p>
            <a:pPr marL="0" indent="0">
              <a:buNone/>
            </a:pPr>
            <a:endParaRPr lang="en-US" sz="1600" b="1" dirty="0">
              <a:solidFill>
                <a:schemeClr val="accent4"/>
              </a:solidFill>
              <a:latin typeface="Arial Nova Light"/>
            </a:endParaRPr>
          </a:p>
          <a:p>
            <a:pPr marL="0" indent="0">
              <a:buSzPts val="1100"/>
              <a:buNone/>
            </a:pPr>
            <a:endParaRPr lang="en-US" sz="1600" b="1" dirty="0">
              <a:solidFill>
                <a:schemeClr val="accent4"/>
              </a:solidFill>
              <a:latin typeface="Arial Nova Light"/>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E0AA0E2B-50BF-4C04-A800-B1EEC9A87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91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Extra Features</a:t>
            </a:r>
            <a:endParaRPr dirty="0"/>
          </a:p>
        </p:txBody>
      </p:sp>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ct val="83000"/>
              <a:buFont typeface="Arial" panose="020B0604020202020204" pitchFamily="34" charset="0"/>
              <a:buChar char="•"/>
            </a:pPr>
            <a:r>
              <a:rPr kumimoji="0" lang="en" sz="2000" b="1" i="0" u="none" strike="noStrike" kern="0" cap="none" spc="0" normalizeH="0" baseline="0" noProof="0" dirty="0">
                <a:ln>
                  <a:noFill/>
                </a:ln>
                <a:solidFill>
                  <a:srgbClr val="342524"/>
                </a:solidFill>
                <a:effectLst/>
                <a:uLnTx/>
                <a:uFillTx/>
                <a:latin typeface="Alegreya Sans SC"/>
                <a:sym typeface="Alegreya Sans SC"/>
              </a:rPr>
              <a:t>Call notification to the Emergency contact person provided by the patient</a:t>
            </a:r>
          </a:p>
          <a:p>
            <a:pPr marL="342900" lvl="0" indent="-342900" algn="l" rtl="0">
              <a:spcBef>
                <a:spcPts val="0"/>
              </a:spcBef>
              <a:spcAft>
                <a:spcPts val="0"/>
              </a:spcAft>
              <a:buClr>
                <a:schemeClr val="dk1"/>
              </a:buClr>
              <a:buSzPct val="83000"/>
              <a:buFont typeface="Arial" panose="020B0604020202020204" pitchFamily="34" charset="0"/>
              <a:buChar char="•"/>
            </a:pPr>
            <a:r>
              <a:rPr lang="en" sz="2000" b="1" dirty="0">
                <a:solidFill>
                  <a:srgbClr val="342524"/>
                </a:solidFill>
                <a:latin typeface="Alegreya Sans SC"/>
                <a:sym typeface="Alegreya Sans SC"/>
              </a:rPr>
              <a:t>Email notification to the users after the registration</a:t>
            </a:r>
            <a:endParaRPr lang="en" sz="2000" b="1" dirty="0">
              <a:solidFill>
                <a:srgbClr val="342524"/>
              </a:solidFill>
              <a:latin typeface="Alegreya Sans SC"/>
            </a:endParaRPr>
          </a:p>
          <a:p>
            <a:pPr marL="342900" lvl="0" indent="-342900" algn="l" rtl="0">
              <a:spcBef>
                <a:spcPts val="0"/>
              </a:spcBef>
              <a:spcAft>
                <a:spcPts val="0"/>
              </a:spcAft>
              <a:buClr>
                <a:schemeClr val="dk1"/>
              </a:buClr>
              <a:buSzPct val="83000"/>
              <a:buFont typeface="Arial" panose="020B0604020202020204" pitchFamily="34" charset="0"/>
              <a:buChar char="•"/>
            </a:pPr>
            <a:r>
              <a:rPr lang="en" sz="2000" b="1" dirty="0">
                <a:solidFill>
                  <a:srgbClr val="342524"/>
                </a:solidFill>
                <a:latin typeface="Alegreya Sans SC"/>
                <a:sym typeface="Alegreya Sans SC"/>
              </a:rPr>
              <a:t>Bar graph</a:t>
            </a:r>
          </a:p>
          <a:p>
            <a:pPr marL="342900" lvl="0" indent="-342900" algn="l" rtl="0">
              <a:spcBef>
                <a:spcPts val="0"/>
              </a:spcBef>
              <a:spcAft>
                <a:spcPts val="0"/>
              </a:spcAft>
              <a:buClr>
                <a:schemeClr val="dk1"/>
              </a:buClr>
              <a:buSzPct val="83000"/>
              <a:buFont typeface="Arial" panose="020B0604020202020204" pitchFamily="34" charset="0"/>
              <a:buChar char="•"/>
            </a:pPr>
            <a:r>
              <a:rPr lang="en" sz="2000" b="1" dirty="0">
                <a:solidFill>
                  <a:srgbClr val="342524"/>
                </a:solidFill>
                <a:latin typeface="Alegreya Sans SC"/>
                <a:sym typeface="Alegreya Sans SC"/>
              </a:rPr>
              <a:t>Pie chart</a:t>
            </a:r>
          </a:p>
          <a:p>
            <a:pPr marL="342900" indent="-342900">
              <a:buClr>
                <a:schemeClr val="dk1"/>
              </a:buClr>
              <a:buSzPct val="83000"/>
              <a:buFont typeface="Arial" panose="020B0604020202020204" pitchFamily="34" charset="0"/>
              <a:buChar char="•"/>
            </a:pPr>
            <a:r>
              <a:rPr lang="en" sz="2000" b="1" dirty="0">
                <a:solidFill>
                  <a:srgbClr val="342524"/>
                </a:solidFill>
                <a:latin typeface="Alegreya Sans SC"/>
                <a:sym typeface="Alegreya Sans SC"/>
              </a:rPr>
              <a:t>Image upload and view functionality </a:t>
            </a:r>
            <a:endParaRPr lang="en" sz="2000" b="1" i="0" u="none" strike="noStrike" kern="0" cap="none" spc="0" normalizeH="0" baseline="0" noProof="0" dirty="0">
              <a:ln>
                <a:noFill/>
              </a:ln>
              <a:solidFill>
                <a:srgbClr val="342524"/>
              </a:solidFill>
              <a:effectLst/>
              <a:uLnTx/>
              <a:uFillTx/>
              <a:latin typeface="Alegreya Sans SC"/>
            </a:endParaRPr>
          </a:p>
          <a:p>
            <a:pPr marL="0" lvl="0" indent="0" algn="l" rtl="0">
              <a:spcBef>
                <a:spcPts val="0"/>
              </a:spcBef>
              <a:spcAft>
                <a:spcPts val="0"/>
              </a:spcAft>
              <a:buClr>
                <a:schemeClr val="dk1"/>
              </a:buClr>
              <a:buSzPts val="1100"/>
              <a:buFont typeface="Arial"/>
              <a:buNone/>
            </a:pPr>
            <a:endParaRPr lang="en" sz="2000" b="1" dirty="0">
              <a:solidFill>
                <a:srgbClr val="342524"/>
              </a:solidFill>
              <a:latin typeface="Alegreya Sans SC"/>
              <a:sym typeface="Alegreya Sans SC"/>
            </a:endParaRPr>
          </a:p>
          <a:p>
            <a:pPr marL="0" lvl="0" indent="0" algn="l" rtl="0">
              <a:spcBef>
                <a:spcPts val="0"/>
              </a:spcBef>
              <a:spcAft>
                <a:spcPts val="0"/>
              </a:spcAft>
              <a:buClr>
                <a:schemeClr val="dk1"/>
              </a:buClr>
              <a:buSzPts val="1100"/>
              <a:buFont typeface="Arial"/>
              <a:buNone/>
            </a:pPr>
            <a:endParaRPr lang="en-US" sz="2000" dirty="0">
              <a:solidFill>
                <a:schemeClr val="accent4"/>
              </a:solidFill>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7C825EB7-A2E6-40F8-8BFC-DDAC62271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36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347472" y="0"/>
            <a:ext cx="7494735" cy="74865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dirty="0"/>
              <a:t>Object Model</a:t>
            </a:r>
            <a:endParaRPr sz="3200"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23541EB6-0EF9-4060-B98C-B49A5C6DE97C}"/>
              </a:ext>
            </a:extLst>
          </p:cNvPr>
          <p:cNvPicPr>
            <a:picLocks noChangeAspect="1"/>
          </p:cNvPicPr>
          <p:nvPr/>
        </p:nvPicPr>
        <p:blipFill>
          <a:blip r:embed="rId3"/>
          <a:stretch>
            <a:fillRect/>
          </a:stretch>
        </p:blipFill>
        <p:spPr>
          <a:xfrm>
            <a:off x="2794322" y="263626"/>
            <a:ext cx="6182591" cy="4616248"/>
          </a:xfrm>
          <a:prstGeom prst="rect">
            <a:avLst/>
          </a:prstGeom>
        </p:spPr>
      </p:pic>
      <p:pic>
        <p:nvPicPr>
          <p:cNvPr id="2" name="Picture 2" descr="A picture containing text&#10;&#10;Description automatically generated">
            <a:extLst>
              <a:ext uri="{FF2B5EF4-FFF2-40B4-BE49-F238E27FC236}">
                <a16:creationId xmlns:a16="http://schemas.microsoft.com/office/drawing/2014/main" id="{807A6B39-DD4B-437D-ACE6-052B06B0D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94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502913" y="88462"/>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Sequence Diagram</a:t>
            </a:r>
            <a:endParaRPr dirty="0"/>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CBE23EB3-B834-4CAE-9696-7F2FED8E8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iagram, timeline&#10;&#10;Description automatically generated">
            <a:extLst>
              <a:ext uri="{FF2B5EF4-FFF2-40B4-BE49-F238E27FC236}">
                <a16:creationId xmlns:a16="http://schemas.microsoft.com/office/drawing/2014/main" id="{879C8690-634F-4CBF-9113-AF8516A2ECEC}"/>
              </a:ext>
            </a:extLst>
          </p:cNvPr>
          <p:cNvPicPr>
            <a:picLocks noChangeAspect="1"/>
          </p:cNvPicPr>
          <p:nvPr/>
        </p:nvPicPr>
        <p:blipFill>
          <a:blip r:embed="rId4"/>
          <a:stretch>
            <a:fillRect/>
          </a:stretch>
        </p:blipFill>
        <p:spPr>
          <a:xfrm>
            <a:off x="1046030" y="691981"/>
            <a:ext cx="7523734" cy="3923965"/>
          </a:xfrm>
          <a:prstGeom prst="rect">
            <a:avLst/>
          </a:prstGeom>
        </p:spPr>
      </p:pic>
    </p:spTree>
    <p:extLst>
      <p:ext uri="{BB962C8B-B14F-4D97-AF65-F5344CB8AC3E}">
        <p14:creationId xmlns:p14="http://schemas.microsoft.com/office/powerpoint/2010/main" val="653537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Roles and Responsibilities</a:t>
            </a:r>
            <a:endParaRPr dirty="0"/>
          </a:p>
        </p:txBody>
      </p:sp>
      <p:sp>
        <p:nvSpPr>
          <p:cNvPr id="501" name="Google Shape;501;p33"/>
          <p:cNvSpPr txBox="1">
            <a:spLocks noGrp="1"/>
          </p:cNvSpPr>
          <p:nvPr>
            <p:ph type="body" idx="1"/>
          </p:nvPr>
        </p:nvSpPr>
        <p:spPr>
          <a:xfrm>
            <a:off x="840225" y="1031825"/>
            <a:ext cx="7019300" cy="3143350"/>
          </a:xfrm>
          <a:prstGeom prst="rect">
            <a:avLst/>
          </a:prstGeom>
        </p:spPr>
        <p:txBody>
          <a:bodyPr spcFirstLastPara="1" wrap="square" lIns="91425" tIns="91425" rIns="91425" bIns="91425" anchor="t" anchorCtr="0">
            <a:noAutofit/>
          </a:bodyPr>
          <a:lstStyle/>
          <a:p>
            <a:pPr marL="285750" indent="-285750">
              <a:buClr>
                <a:schemeClr val="bg1">
                  <a:lumMod val="10000"/>
                </a:schemeClr>
              </a:buClr>
              <a:buSzPts val="1100"/>
              <a:buFont typeface="Arial"/>
              <a:buChar char="•"/>
            </a:pPr>
            <a:r>
              <a:rPr lang="en-US" sz="1600" b="1" u="sng" dirty="0">
                <a:solidFill>
                  <a:srgbClr val="342524"/>
                </a:solidFill>
                <a:latin typeface="Arial Nova Light"/>
                <a:sym typeface="Alegreya Sans SC"/>
              </a:rPr>
              <a:t>SYSTEM ADMIN</a:t>
            </a:r>
            <a:r>
              <a:rPr lang="en-US" sz="1600" b="1" dirty="0">
                <a:solidFill>
                  <a:srgbClr val="342524"/>
                </a:solidFill>
                <a:latin typeface="Arial Nova Light"/>
                <a:sym typeface="Alegreya Sans SC"/>
              </a:rPr>
              <a:t>: The responsibility of this admin is to create Networks, Enterprises and Enterprise admins.</a:t>
            </a:r>
            <a:endParaRPr lang="en-US" b="1">
              <a:latin typeface="Arial Nova Light"/>
            </a:endParaRPr>
          </a:p>
          <a:p>
            <a:pPr marL="0" indent="0">
              <a:buClr>
                <a:srgbClr val="181818"/>
              </a:buClr>
              <a:buSzPts val="1100"/>
              <a:buNone/>
              <a:defRPr/>
            </a:pPr>
            <a:endParaRPr lang="en-US" sz="1600" b="1" dirty="0">
              <a:solidFill>
                <a:srgbClr val="342524"/>
              </a:solidFill>
              <a:latin typeface="Arial Nova Light"/>
            </a:endParaRPr>
          </a:p>
          <a:p>
            <a:pPr marL="285750" indent="-285750">
              <a:buClr>
                <a:srgbClr val="EFEFEF">
                  <a:lumMod val="10000"/>
                </a:srgbClr>
              </a:buClr>
              <a:buSzPts val="1100"/>
              <a:buFont typeface="Arial"/>
              <a:buChar char="•"/>
              <a:defRPr/>
            </a:pPr>
            <a:r>
              <a:rPr kumimoji="0" lang="en-US" sz="1600" b="1" i="0" u="sng" strike="noStrike" kern="0" cap="none" spc="0" normalizeH="0" baseline="0" noProof="0" dirty="0">
                <a:ln>
                  <a:noFill/>
                </a:ln>
                <a:solidFill>
                  <a:srgbClr val="342524"/>
                </a:solidFill>
                <a:effectLst/>
                <a:uLnTx/>
                <a:uFillTx/>
                <a:latin typeface="Arial Nova Light"/>
                <a:ea typeface="Roboto Condensed"/>
                <a:sym typeface="Alegreya Sans SC"/>
              </a:rPr>
              <a:t>HOSPITAL ADMIN</a:t>
            </a:r>
            <a:r>
              <a:rPr kumimoji="0" lang="en-US" sz="1600" b="1" i="0" u="none" strike="noStrike" kern="0" cap="none" spc="0" normalizeH="0" baseline="0" noProof="0" dirty="0">
                <a:ln>
                  <a:noFill/>
                </a:ln>
                <a:solidFill>
                  <a:srgbClr val="342524"/>
                </a:solidFill>
                <a:effectLst/>
                <a:uLnTx/>
                <a:uFillTx/>
                <a:latin typeface="Arial Nova Light"/>
                <a:ea typeface="Roboto Condensed"/>
                <a:sym typeface="Alegreya Sans SC"/>
              </a:rPr>
              <a:t>: The responsibility of this admin is to approve patient requests, assign ambulance and patient care staff to the patient. This </a:t>
            </a:r>
            <a:r>
              <a:rPr lang="en-US" sz="1600" b="1" dirty="0">
                <a:solidFill>
                  <a:srgbClr val="342524"/>
                </a:solidFill>
                <a:latin typeface="Arial Nova Light"/>
                <a:sym typeface="Alegreya Sans SC"/>
              </a:rPr>
              <a:t>admin can also create new Camp site under their organization to extend their functionality.</a:t>
            </a:r>
            <a:endParaRPr lang="en-US" sz="1600" b="1" dirty="0">
              <a:solidFill>
                <a:srgbClr val="342524"/>
              </a:solidFill>
              <a:latin typeface="Arial Nova Light"/>
            </a:endParaRPr>
          </a:p>
          <a:p>
            <a:pPr marL="285750" marR="0" lvl="0" indent="-285750" algn="l" defTabSz="914400">
              <a:lnSpc>
                <a:spcPct val="100000"/>
              </a:lnSpc>
              <a:spcBef>
                <a:spcPts val="0"/>
              </a:spcBef>
              <a:spcAft>
                <a:spcPts val="0"/>
              </a:spcAft>
              <a:buClr>
                <a:srgbClr val="181818"/>
              </a:buClr>
              <a:buSzPts val="1100"/>
              <a:buFont typeface="+mj-lt"/>
              <a:buChar char="•"/>
              <a:tabLst/>
              <a:defRPr/>
            </a:pPr>
            <a:endParaRPr lang="en-US" sz="1600" b="1" dirty="0">
              <a:solidFill>
                <a:srgbClr val="342524"/>
              </a:solidFill>
              <a:latin typeface="Arial Nova Light"/>
            </a:endParaRPr>
          </a:p>
          <a:p>
            <a:pPr marL="285750" indent="-285750">
              <a:buClr>
                <a:srgbClr val="181818"/>
              </a:buClr>
              <a:buSzPts val="1100"/>
              <a:buFont typeface="+mj-lt"/>
              <a:buChar char="•"/>
              <a:defRPr/>
            </a:pPr>
            <a:r>
              <a:rPr lang="en-US" sz="1600" b="1" u="sng" dirty="0">
                <a:solidFill>
                  <a:srgbClr val="342524"/>
                </a:solidFill>
                <a:latin typeface="Arial Nova Light"/>
              </a:rPr>
              <a:t>PATIENT</a:t>
            </a:r>
            <a:r>
              <a:rPr lang="en-US" sz="1600" b="1" dirty="0">
                <a:solidFill>
                  <a:srgbClr val="342524"/>
                </a:solidFill>
                <a:latin typeface="Arial Nova Light"/>
              </a:rPr>
              <a:t>: Patient can request for Hospital or Camp to get admitted into. Before that they have to upload valid Covid-19 test report and get authorized. Once their request to get admitted is approved, they can arrive to Hospital/ Camp by Ambulance with Patient Care Staff.</a:t>
            </a:r>
          </a:p>
          <a:p>
            <a:pPr marL="285750" indent="-285750">
              <a:buClr>
                <a:srgbClr val="181818"/>
              </a:buClr>
              <a:buSzPts val="1100"/>
              <a:buFont typeface="+mj-lt"/>
              <a:buChar char="•"/>
              <a:defRPr/>
            </a:pPr>
            <a:endParaRPr lang="en-US" sz="1600" b="1" dirty="0">
              <a:solidFill>
                <a:srgbClr val="342524"/>
              </a:solidFill>
              <a:latin typeface="Arial Nova Light"/>
            </a:endParaRPr>
          </a:p>
          <a:p>
            <a:pPr marL="285750" indent="-285750">
              <a:buClr>
                <a:srgbClr val="181818"/>
              </a:buClr>
              <a:buSzPts val="1100"/>
              <a:buFont typeface="+mj-lt"/>
              <a:buChar char="•"/>
              <a:defRPr/>
            </a:pPr>
            <a:endParaRPr lang="en-US" sz="1600" b="1" dirty="0">
              <a:solidFill>
                <a:srgbClr val="342524"/>
              </a:solidFill>
              <a:latin typeface="Arial Nova Light"/>
            </a:endParaRPr>
          </a:p>
          <a:p>
            <a:pPr marL="285750" indent="-285750">
              <a:buClr>
                <a:srgbClr val="181818"/>
              </a:buClr>
              <a:buSzPts val="1100"/>
              <a:buFont typeface="+mj-lt"/>
              <a:buChar char="•"/>
              <a:defRPr/>
            </a:pPr>
            <a:endParaRPr lang="en-US" sz="1600" b="1" dirty="0">
              <a:solidFill>
                <a:srgbClr val="342524"/>
              </a:solidFill>
              <a:latin typeface="Arial Nova Light"/>
            </a:endParaRPr>
          </a:p>
          <a:p>
            <a:pPr marL="285750" indent="-285750">
              <a:buClr>
                <a:srgbClr val="181818"/>
              </a:buClr>
              <a:buSzPts val="1100"/>
              <a:buFont typeface="+mj-lt"/>
              <a:buChar char="•"/>
              <a:defRPr/>
            </a:pPr>
            <a:endParaRPr lang="en-US" sz="1600" b="1" dirty="0">
              <a:solidFill>
                <a:srgbClr val="342524"/>
              </a:solidFill>
              <a:latin typeface="Arial Nova Light"/>
            </a:endParaRPr>
          </a:p>
          <a:p>
            <a:pPr marL="228600" indent="-228600">
              <a:buClr>
                <a:srgbClr val="EFEFEF">
                  <a:lumMod val="10000"/>
                </a:srgbClr>
              </a:buClr>
              <a:buSzPts val="1100"/>
              <a:buFont typeface="+mj-lt"/>
              <a:buAutoNum type="arabicParenR"/>
              <a:defRPr/>
            </a:pPr>
            <a:endParaRPr lang="en-US" b="1" dirty="0">
              <a:solidFill>
                <a:schemeClr val="accent4"/>
              </a:solidFill>
              <a:latin typeface="Arial Nova Light"/>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49AE92B1-A269-4973-85A5-390277D71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6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Roles and Responsibilities</a:t>
            </a:r>
            <a:endParaRPr dirty="0"/>
          </a:p>
        </p:txBody>
      </p:sp>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171450" indent="-171450">
              <a:buClr>
                <a:schemeClr val="dk1"/>
              </a:buClr>
              <a:buSzPts val="1100"/>
              <a:buFont typeface="Arial"/>
              <a:buChar char="•"/>
            </a:pPr>
            <a:r>
              <a:rPr lang="en-US" sz="1400" b="1" u="sng" dirty="0">
                <a:solidFill>
                  <a:srgbClr val="342524"/>
                </a:solidFill>
                <a:latin typeface="Arial Nova Light"/>
              </a:rPr>
              <a:t>PATIENT AUTHORIZATION ADMIN</a:t>
            </a:r>
            <a:r>
              <a:rPr lang="en-US" sz="1400" b="1" dirty="0">
                <a:solidFill>
                  <a:srgbClr val="342524"/>
                </a:solidFill>
                <a:latin typeface="Arial Nova Light"/>
              </a:rPr>
              <a:t>: </a:t>
            </a:r>
            <a:r>
              <a:rPr lang="en-US" sz="1400" b="1" dirty="0">
                <a:solidFill>
                  <a:schemeClr val="accent4"/>
                </a:solidFill>
                <a:latin typeface="Arial Nova Light"/>
              </a:rPr>
              <a:t>This admin checks valid Covid-19 report submitted by Patient and approves it by checking it.</a:t>
            </a:r>
          </a:p>
          <a:p>
            <a:pPr marL="171450" indent="-171450">
              <a:buClr>
                <a:schemeClr val="dk1"/>
              </a:buClr>
              <a:buSzPts val="1100"/>
              <a:buFont typeface="Arial"/>
              <a:buChar char="•"/>
            </a:pPr>
            <a:endParaRPr lang="en-US" sz="1400" b="1" dirty="0">
              <a:solidFill>
                <a:srgbClr val="342524"/>
              </a:solidFill>
              <a:latin typeface="Arial Nova Light"/>
            </a:endParaRPr>
          </a:p>
          <a:p>
            <a:pPr marL="171450" indent="-171450">
              <a:buClr>
                <a:schemeClr val="dk1"/>
              </a:buClr>
              <a:buSzPts val="1100"/>
              <a:buFont typeface="Arial"/>
              <a:buChar char="•"/>
            </a:pPr>
            <a:r>
              <a:rPr lang="en-US" sz="1400" b="1" u="sng" dirty="0">
                <a:solidFill>
                  <a:schemeClr val="accent4"/>
                </a:solidFill>
                <a:latin typeface="Arial Nova Light"/>
              </a:rPr>
              <a:t>AMBULANCE DRIVER</a:t>
            </a:r>
            <a:r>
              <a:rPr lang="en-US" sz="1400" b="1" dirty="0">
                <a:solidFill>
                  <a:schemeClr val="accent4"/>
                </a:solidFill>
                <a:latin typeface="Arial Nova Light"/>
              </a:rPr>
              <a:t>: Ambulance driver will be assigned to particular Patient by Hospital admin after they approve Patient. Ambulance driver will pick up the Patient along with Patient Care Staff and bring them to destined Hospital.</a:t>
            </a:r>
          </a:p>
          <a:p>
            <a:pPr marL="171450" indent="-171450">
              <a:buClr>
                <a:schemeClr val="dk1"/>
              </a:buClr>
              <a:buSzPts val="1100"/>
              <a:buFont typeface="Arial"/>
              <a:buChar char="•"/>
            </a:pPr>
            <a:endParaRPr lang="en-US" sz="1400" b="1" dirty="0">
              <a:solidFill>
                <a:schemeClr val="accent4"/>
              </a:solidFill>
              <a:latin typeface="Arial Nova Light"/>
            </a:endParaRPr>
          </a:p>
          <a:p>
            <a:pPr marL="171450" indent="-171450">
              <a:buClr>
                <a:schemeClr val="dk1"/>
              </a:buClr>
              <a:buSzPts val="1100"/>
              <a:buFont typeface="Arial"/>
              <a:buChar char="•"/>
            </a:pPr>
            <a:r>
              <a:rPr lang="en-US" sz="1400" b="1" u="sng" dirty="0">
                <a:solidFill>
                  <a:schemeClr val="accent4"/>
                </a:solidFill>
                <a:latin typeface="Arial Nova Light"/>
              </a:rPr>
              <a:t>PATIENT CARE STAFF:</a:t>
            </a:r>
            <a:r>
              <a:rPr lang="en-US" sz="1400" b="1" dirty="0">
                <a:solidFill>
                  <a:schemeClr val="accent4"/>
                </a:solidFill>
                <a:latin typeface="Arial Nova Light"/>
              </a:rPr>
              <a:t> Patient Care Staff will be </a:t>
            </a:r>
            <a:r>
              <a:rPr lang="en-US" sz="1400" b="1" dirty="0">
                <a:latin typeface="Arial Nova Light"/>
              </a:rPr>
              <a:t>assigned to particular Patient by Hospital admin after they approve Patient. </a:t>
            </a:r>
            <a:r>
              <a:rPr lang="en-US" sz="1400" b="1" dirty="0">
                <a:solidFill>
                  <a:schemeClr val="accent4"/>
                </a:solidFill>
                <a:latin typeface="Arial Nova Light"/>
              </a:rPr>
              <a:t>Patient Care Staff will pick up the Patient from their address along with Ambulance, take care of Patient while they arrive at Hospital.</a:t>
            </a:r>
          </a:p>
          <a:p>
            <a:pPr marL="171450" indent="-171450">
              <a:buClr>
                <a:schemeClr val="dk1"/>
              </a:buClr>
              <a:buSzPts val="1100"/>
              <a:buFont typeface="Arial"/>
              <a:buChar char="•"/>
            </a:pPr>
            <a:endParaRPr lang="en-US" sz="1400" b="1" dirty="0">
              <a:solidFill>
                <a:schemeClr val="accent4"/>
              </a:solidFill>
              <a:latin typeface="Arial Nova Light"/>
            </a:endParaRPr>
          </a:p>
          <a:p>
            <a:pPr marL="171450" indent="-171450">
              <a:buClr>
                <a:schemeClr val="dk1"/>
              </a:buClr>
              <a:buSzPts val="1100"/>
              <a:buFont typeface="Arial"/>
              <a:buChar char="•"/>
            </a:pPr>
            <a:r>
              <a:rPr lang="en-US" sz="1400" b="1" u="sng" dirty="0">
                <a:solidFill>
                  <a:schemeClr val="accent4"/>
                </a:solidFill>
                <a:latin typeface="Arial Nova Light"/>
              </a:rPr>
              <a:t>NGO ADMIN:</a:t>
            </a:r>
            <a:r>
              <a:rPr lang="en-US" sz="1400" b="1" dirty="0">
                <a:solidFill>
                  <a:schemeClr val="accent4"/>
                </a:solidFill>
                <a:latin typeface="Arial Nova Light"/>
              </a:rPr>
              <a:t>  NGO admin will receive requests from Hospitals for new Camp Sites. They will search for Camp lists that are available for set up and will request them accordingly. </a:t>
            </a:r>
          </a:p>
          <a:p>
            <a:pPr marL="171450" indent="-171450">
              <a:buClr>
                <a:schemeClr val="dk1"/>
              </a:buClr>
              <a:buSzPts val="1100"/>
              <a:buFont typeface="Arial"/>
              <a:buChar char="•"/>
            </a:pPr>
            <a:endParaRPr lang="en-US" sz="1400" b="1" dirty="0">
              <a:solidFill>
                <a:schemeClr val="accent4"/>
              </a:solidFill>
              <a:latin typeface="Arial Nova Light"/>
            </a:endParaRPr>
          </a:p>
          <a:p>
            <a:pPr marL="171450" indent="-171450">
              <a:buClr>
                <a:schemeClr val="dk1"/>
              </a:buClr>
              <a:buSzPts val="1100"/>
              <a:buFont typeface="Arial"/>
              <a:buChar char="•"/>
            </a:pPr>
            <a:endParaRPr lang="en-US" sz="1400" b="1" dirty="0">
              <a:solidFill>
                <a:schemeClr val="accent4"/>
              </a:solidFill>
              <a:latin typeface="Arial Nova Light"/>
            </a:endParaRPr>
          </a:p>
          <a:p>
            <a:pPr marL="171450" indent="-171450">
              <a:buClr>
                <a:schemeClr val="dk1"/>
              </a:buClr>
              <a:buSzPts val="1100"/>
              <a:buFont typeface="Arial"/>
              <a:buChar char="•"/>
            </a:pPr>
            <a:endParaRPr lang="en-US" sz="1400" b="1" dirty="0">
              <a:solidFill>
                <a:schemeClr val="accent4"/>
              </a:solidFill>
              <a:latin typeface="Arial Nova Light"/>
            </a:endParaRPr>
          </a:p>
          <a:p>
            <a:pPr marL="171450" indent="-171450">
              <a:buClr>
                <a:schemeClr val="dk1"/>
              </a:buClr>
              <a:buSzPts val="1100"/>
              <a:buFont typeface="Arial"/>
              <a:buChar char="•"/>
            </a:pPr>
            <a:endParaRPr lang="en-US" sz="1400" b="1" dirty="0">
              <a:solidFill>
                <a:schemeClr val="accent4"/>
              </a:solidFill>
              <a:latin typeface="Arial Nova Light"/>
            </a:endParaRPr>
          </a:p>
          <a:p>
            <a:pPr marL="171450" indent="-171450">
              <a:buClr>
                <a:schemeClr val="dk1"/>
              </a:buClr>
              <a:buSzPts val="1100"/>
              <a:buFont typeface="Arial"/>
              <a:buChar char="•"/>
            </a:pPr>
            <a:endParaRPr lang="en-US" sz="1400" b="1" dirty="0">
              <a:solidFill>
                <a:schemeClr val="accent4"/>
              </a:solidFill>
              <a:latin typeface="Arial Nova Light"/>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40B1C2A0-4434-48A6-BC46-86A73FA5A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7646"/>
            <a:ext cx="189547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88962"/>
      </p:ext>
    </p:extLst>
  </p:cSld>
  <p:clrMapOvr>
    <a:masterClrMapping/>
  </p:clrMapOvr>
</p:sld>
</file>

<file path=ppt/theme/theme1.xml><?xml version="1.0" encoding="utf-8"?>
<a:theme xmlns:a="http://schemas.openxmlformats.org/drawingml/2006/main" name="COVID-19 Vaccine Breakthrough by Slidesgo">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779</Words>
  <Application>Microsoft Macintosh PowerPoint</Application>
  <PresentationFormat>On-screen Show (16:9)</PresentationFormat>
  <Paragraphs>73</Paragraphs>
  <Slides>21</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Roboto Condensed</vt:lpstr>
      <vt:lpstr>Arial Nova Light</vt:lpstr>
      <vt:lpstr>Alegreya Sans SC</vt:lpstr>
      <vt:lpstr>Roboto Condensed Light</vt:lpstr>
      <vt:lpstr>Arial</vt:lpstr>
      <vt:lpstr>Anaheim</vt:lpstr>
      <vt:lpstr>COVID-19 Vaccine Breakthrough by Slidesgo</vt:lpstr>
      <vt:lpstr>COVID 19  BED DISTRIBUTION SYSTEM</vt:lpstr>
      <vt:lpstr>About Our System</vt:lpstr>
      <vt:lpstr>Problem Statement</vt:lpstr>
      <vt:lpstr>Issues Addressed</vt:lpstr>
      <vt:lpstr>Extra Features</vt:lpstr>
      <vt:lpstr>Object Model</vt:lpstr>
      <vt:lpstr>Sequence Diagram</vt:lpstr>
      <vt:lpstr>Roles and Responsibilities</vt:lpstr>
      <vt:lpstr>Roles and Responsibilities</vt:lpstr>
      <vt:lpstr>Roles and Responsibilities</vt:lpstr>
      <vt:lpstr>Home  Page</vt:lpstr>
      <vt:lpstr>System  Admin</vt:lpstr>
      <vt:lpstr>User  Registration Page</vt:lpstr>
      <vt:lpstr>User  Registration Page</vt:lpstr>
      <vt:lpstr>Email  Notification</vt:lpstr>
      <vt:lpstr>Email  Notification</vt:lpstr>
      <vt:lpstr>Call  Notification</vt:lpstr>
      <vt:lpstr>Bar  Graph</vt:lpstr>
      <vt:lpstr>Pie  Chart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BED DISTRIBUTION SYSTEM</dc:title>
  <cp:lastModifiedBy>Sayali Mahajan</cp:lastModifiedBy>
  <cp:revision>472</cp:revision>
  <dcterms:modified xsi:type="dcterms:W3CDTF">2021-04-24T03:39:46Z</dcterms:modified>
</cp:coreProperties>
</file>